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0"/>
  </p:notesMasterIdLst>
  <p:sldIdLst>
    <p:sldId id="256" r:id="rId2"/>
    <p:sldId id="257" r:id="rId3"/>
    <p:sldId id="258" r:id="rId4"/>
    <p:sldId id="259" r:id="rId5"/>
    <p:sldId id="260" r:id="rId6"/>
    <p:sldId id="261" r:id="rId7"/>
    <p:sldId id="262" r:id="rId8"/>
    <p:sldId id="263" r:id="rId9"/>
  </p:sldIdLst>
  <p:sldSz cx="14630400" cy="8229600"/>
  <p:notesSz cx="8229600" cy="14630400"/>
  <p:embeddedFontLst>
    <p:embeddedFont>
      <p:font typeface="Roboto" panose="02000000000000000000" pitchFamily="2" charset="0"/>
      <p:regular r:id="rId11"/>
    </p:embeddedFont>
    <p:embeddedFont>
      <p:font typeface="Saira Medium" panose="020B0604020202020204" charset="0"/>
      <p:regular r:id="rId12"/>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p:scale>
          <a:sx n="63" d="100"/>
          <a:sy n="63" d="100"/>
        </p:scale>
        <p:origin x="312" y="21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2.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1.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7985967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3.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4.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5.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8.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_rels/slideLayout9.xml.rels><?xml version="1.0" encoding="UTF-8" standalone="yes"?>
<Relationships xmlns="http://schemas.openxmlformats.org/package/2006/relationships"><Relationship Id="rId3" Type="http://schemas.openxmlformats.org/officeDocument/2006/relationships/hyperlink" Target="https://gamma.app/?utm_source=made-with-gamma" TargetMode="External"/><Relationship Id="rId2" Type="http://schemas.openxmlformats.org/officeDocument/2006/relationships/image" Target="../media/image1.png"/><Relationship Id="rId1" Type="http://schemas.openxmlformats.org/officeDocument/2006/relationships/slideMaster" Target="../slideMasters/slideMaster1.xml"/><Relationship Id="rId4"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2"/>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030303">
              <a:alpha val="75000"/>
            </a:srgbClr>
          </a:solidFill>
          <a:ln/>
        </p:spPr>
      </p:sp>
      <p:pic>
        <p:nvPicPr>
          <p:cNvPr id="4" name="Image 1" descr="preencoded.png">
            <a:hlinkClick r:id="rId3"/>
          </p:cNvPr>
          <p:cNvPicPr>
            <a:picLocks noChangeAspect="1"/>
          </p:cNvPicPr>
          <p:nvPr/>
        </p:nvPicPr>
        <p:blipFill>
          <a:blip r:embed="rId4"/>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7.xml"/><Relationship Id="rId1" Type="http://schemas.openxmlformats.org/officeDocument/2006/relationships/slideLayout" Target="../slideLayouts/slideLayout8.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8.xml"/><Relationship Id="rId1" Type="http://schemas.openxmlformats.org/officeDocument/2006/relationships/slideLayout" Target="../slideLayouts/slideLayout9.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695325" y="547449"/>
            <a:ext cx="7753350" cy="2570321"/>
          </a:xfrm>
          <a:prstGeom prst="rect">
            <a:avLst/>
          </a:prstGeom>
          <a:noFill/>
          <a:ln/>
        </p:spPr>
        <p:txBody>
          <a:bodyPr wrap="square" lIns="0" tIns="0" rIns="0" bIns="0" rtlCol="0" anchor="t"/>
          <a:lstStyle/>
          <a:p>
            <a:pPr marL="0" indent="0">
              <a:lnSpc>
                <a:spcPts val="6700"/>
              </a:lnSpc>
              <a:buNone/>
            </a:pPr>
            <a:r>
              <a:rPr lang="en-US" sz="5350" dirty="0">
                <a:solidFill>
                  <a:srgbClr val="FFFFFF"/>
                </a:solidFill>
                <a:latin typeface="Saira Medium" pitchFamily="34" charset="0"/>
                <a:ea typeface="Saira Medium" pitchFamily="34" charset="-122"/>
                <a:cs typeface="Saira Medium" pitchFamily="34" charset="-120"/>
              </a:rPr>
              <a:t>Creating an Orrery Web App for Near-Earth Objects</a:t>
            </a:r>
            <a:endParaRPr lang="en-US" sz="5350" dirty="0"/>
          </a:p>
        </p:txBody>
      </p:sp>
      <p:sp>
        <p:nvSpPr>
          <p:cNvPr id="4" name="Text 1"/>
          <p:cNvSpPr/>
          <p:nvPr/>
        </p:nvSpPr>
        <p:spPr>
          <a:xfrm>
            <a:off x="695325" y="3415784"/>
            <a:ext cx="7753350" cy="397312"/>
          </a:xfrm>
          <a:prstGeom prst="rect">
            <a:avLst/>
          </a:prstGeom>
          <a:noFill/>
          <a:ln/>
        </p:spPr>
        <p:txBody>
          <a:bodyPr wrap="none" lIns="0" tIns="0" rIns="0" bIns="0" rtlCol="0" anchor="t"/>
          <a:lstStyle/>
          <a:p>
            <a:pPr marL="0" indent="0">
              <a:lnSpc>
                <a:spcPts val="3100"/>
              </a:lnSpc>
              <a:buNone/>
            </a:pPr>
            <a:r>
              <a:rPr lang="en-US" sz="1950" b="1" u="sng" dirty="0">
                <a:solidFill>
                  <a:srgbClr val="E5E0DF"/>
                </a:solidFill>
                <a:latin typeface="Roboto" pitchFamily="34" charset="0"/>
                <a:ea typeface="Roboto" pitchFamily="34" charset="-122"/>
                <a:cs typeface="Roboto" pitchFamily="34" charset="-120"/>
              </a:rPr>
              <a:t>TEAM NAME </a:t>
            </a:r>
            <a:r>
              <a:rPr lang="en-US" sz="1950" dirty="0">
                <a:solidFill>
                  <a:srgbClr val="E5E0DF"/>
                </a:solidFill>
                <a:latin typeface="Roboto" pitchFamily="34" charset="0"/>
                <a:ea typeface="Roboto" pitchFamily="34" charset="-122"/>
                <a:cs typeface="Roboto" pitchFamily="34" charset="-120"/>
              </a:rPr>
              <a:t> :  </a:t>
            </a:r>
            <a:r>
              <a:rPr lang="en-US" sz="1950" b="1" i="1" dirty="0">
                <a:solidFill>
                  <a:srgbClr val="E5E0DF"/>
                </a:solidFill>
                <a:latin typeface="Roboto" pitchFamily="34" charset="0"/>
                <a:ea typeface="Roboto" pitchFamily="34" charset="-122"/>
                <a:cs typeface="Roboto" pitchFamily="34" charset="-120"/>
              </a:rPr>
              <a:t>32 BYTE</a:t>
            </a:r>
            <a:endParaRPr lang="en-US" sz="1950" dirty="0"/>
          </a:p>
        </p:txBody>
      </p:sp>
      <p:sp>
        <p:nvSpPr>
          <p:cNvPr id="5" name="Text 2"/>
          <p:cNvSpPr/>
          <p:nvPr/>
        </p:nvSpPr>
        <p:spPr>
          <a:xfrm>
            <a:off x="950975" y="4036576"/>
            <a:ext cx="7497699" cy="397312"/>
          </a:xfrm>
          <a:prstGeom prst="rect">
            <a:avLst/>
          </a:prstGeom>
          <a:noFill/>
          <a:ln/>
        </p:spPr>
        <p:txBody>
          <a:bodyPr wrap="none" lIns="0" tIns="0" rIns="0" bIns="0" rtlCol="0" anchor="t"/>
          <a:lstStyle/>
          <a:p>
            <a:pPr marL="0" indent="0">
              <a:lnSpc>
                <a:spcPts val="3100"/>
              </a:lnSpc>
              <a:buNone/>
            </a:pPr>
            <a:r>
              <a:rPr lang="en-US" sz="1950" b="1" u="sng" dirty="0">
                <a:solidFill>
                  <a:srgbClr val="E5E0DF"/>
                </a:solidFill>
                <a:latin typeface="Roboto" pitchFamily="34" charset="0"/>
                <a:ea typeface="Roboto" pitchFamily="34" charset="-122"/>
                <a:cs typeface="Roboto" pitchFamily="34" charset="-120"/>
              </a:rPr>
              <a:t>TEAM MEMBERS</a:t>
            </a:r>
            <a:endParaRPr lang="en-US" sz="1950" dirty="0"/>
          </a:p>
        </p:txBody>
      </p:sp>
      <p:sp>
        <p:nvSpPr>
          <p:cNvPr id="6" name="Text 3"/>
          <p:cNvSpPr/>
          <p:nvPr/>
        </p:nvSpPr>
        <p:spPr>
          <a:xfrm>
            <a:off x="756664" y="4657368"/>
            <a:ext cx="7753350" cy="317897"/>
          </a:xfrm>
          <a:prstGeom prst="rect">
            <a:avLst/>
          </a:prstGeom>
          <a:noFill/>
          <a:ln/>
        </p:spPr>
        <p:txBody>
          <a:bodyPr wrap="none" lIns="0" tIns="0" rIns="0" bIns="0" rtlCol="0" anchor="t"/>
          <a:lstStyle/>
          <a:p>
            <a:pPr marL="0" indent="0">
              <a:lnSpc>
                <a:spcPts val="2500"/>
              </a:lnSpc>
              <a:buNone/>
            </a:pPr>
            <a:r>
              <a:rPr lang="en-US" sz="1550" dirty="0">
                <a:solidFill>
                  <a:srgbClr val="E5E0DF"/>
                </a:solidFill>
                <a:latin typeface="Roboto" pitchFamily="34" charset="0"/>
                <a:ea typeface="Roboto" pitchFamily="34" charset="-122"/>
                <a:cs typeface="Roboto" pitchFamily="34" charset="-120"/>
              </a:rPr>
              <a:t>Adhithi S</a:t>
            </a:r>
            <a:endParaRPr lang="en-US" sz="1550" dirty="0"/>
          </a:p>
        </p:txBody>
      </p:sp>
      <p:sp>
        <p:nvSpPr>
          <p:cNvPr id="7" name="Text 4"/>
          <p:cNvSpPr/>
          <p:nvPr/>
        </p:nvSpPr>
        <p:spPr>
          <a:xfrm>
            <a:off x="695325" y="5198745"/>
            <a:ext cx="7753350" cy="317897"/>
          </a:xfrm>
          <a:prstGeom prst="rect">
            <a:avLst/>
          </a:prstGeom>
          <a:noFill/>
          <a:ln/>
        </p:spPr>
        <p:txBody>
          <a:bodyPr wrap="none" lIns="0" tIns="0" rIns="0" bIns="0" rtlCol="0" anchor="t"/>
          <a:lstStyle/>
          <a:p>
            <a:pPr marL="0" indent="0">
              <a:lnSpc>
                <a:spcPts val="2500"/>
              </a:lnSpc>
              <a:buNone/>
            </a:pPr>
            <a:r>
              <a:rPr lang="en-US" sz="1550" dirty="0" err="1">
                <a:solidFill>
                  <a:srgbClr val="E5E0DF"/>
                </a:solidFill>
                <a:latin typeface="Roboto" pitchFamily="34" charset="0"/>
                <a:ea typeface="Roboto" pitchFamily="34" charset="-122"/>
                <a:cs typeface="Roboto" pitchFamily="34" charset="-120"/>
              </a:rPr>
              <a:t>Jobinakrishnan</a:t>
            </a:r>
            <a:r>
              <a:rPr lang="en-US" sz="1550" dirty="0">
                <a:solidFill>
                  <a:srgbClr val="E5E0DF"/>
                </a:solidFill>
                <a:latin typeface="Roboto" pitchFamily="34" charset="0"/>
                <a:ea typeface="Roboto" pitchFamily="34" charset="-122"/>
                <a:cs typeface="Roboto" pitchFamily="34" charset="-120"/>
              </a:rPr>
              <a:t> N</a:t>
            </a:r>
            <a:endParaRPr lang="en-US" sz="1550" dirty="0"/>
          </a:p>
        </p:txBody>
      </p:sp>
      <p:sp>
        <p:nvSpPr>
          <p:cNvPr id="8" name="Text 5"/>
          <p:cNvSpPr/>
          <p:nvPr/>
        </p:nvSpPr>
        <p:spPr>
          <a:xfrm>
            <a:off x="695325" y="5814537"/>
            <a:ext cx="7753350" cy="317897"/>
          </a:xfrm>
          <a:prstGeom prst="rect">
            <a:avLst/>
          </a:prstGeom>
          <a:noFill/>
          <a:ln/>
        </p:spPr>
        <p:txBody>
          <a:bodyPr wrap="none" lIns="0" tIns="0" rIns="0" bIns="0" rtlCol="0" anchor="t"/>
          <a:lstStyle/>
          <a:p>
            <a:pPr marL="0" indent="0">
              <a:lnSpc>
                <a:spcPts val="2500"/>
              </a:lnSpc>
              <a:buNone/>
            </a:pPr>
            <a:r>
              <a:rPr lang="en-US" sz="1550" dirty="0">
                <a:solidFill>
                  <a:srgbClr val="E5E0DF"/>
                </a:solidFill>
                <a:latin typeface="Roboto" pitchFamily="34" charset="0"/>
                <a:ea typeface="Roboto" pitchFamily="34" charset="-122"/>
                <a:cs typeface="Roboto" pitchFamily="34" charset="-120"/>
              </a:rPr>
              <a:t>Sona Reji</a:t>
            </a:r>
            <a:endParaRPr lang="en-US" sz="1550" dirty="0"/>
          </a:p>
        </p:txBody>
      </p:sp>
      <p:sp>
        <p:nvSpPr>
          <p:cNvPr id="9" name="Text 6"/>
          <p:cNvSpPr/>
          <p:nvPr/>
        </p:nvSpPr>
        <p:spPr>
          <a:xfrm>
            <a:off x="695325" y="6281499"/>
            <a:ext cx="7753350" cy="317897"/>
          </a:xfrm>
          <a:prstGeom prst="rect">
            <a:avLst/>
          </a:prstGeom>
          <a:noFill/>
          <a:ln/>
        </p:spPr>
        <p:txBody>
          <a:bodyPr wrap="none" lIns="0" tIns="0" rIns="0" bIns="0" rtlCol="0" anchor="t"/>
          <a:lstStyle/>
          <a:p>
            <a:pPr marL="0" indent="0">
              <a:lnSpc>
                <a:spcPts val="2500"/>
              </a:lnSpc>
              <a:buNone/>
            </a:pPr>
            <a:r>
              <a:rPr lang="en-US" sz="1550" dirty="0">
                <a:solidFill>
                  <a:srgbClr val="E5E0DF"/>
                </a:solidFill>
                <a:latin typeface="Roboto" pitchFamily="34" charset="0"/>
                <a:ea typeface="Roboto" pitchFamily="34" charset="-122"/>
                <a:cs typeface="Roboto" pitchFamily="34" charset="-120"/>
              </a:rPr>
              <a:t>Nanditha K</a:t>
            </a:r>
            <a:endParaRPr lang="en-US" sz="1550" dirty="0"/>
          </a:p>
        </p:txBody>
      </p:sp>
      <p:sp>
        <p:nvSpPr>
          <p:cNvPr id="10" name="Text 7"/>
          <p:cNvSpPr/>
          <p:nvPr/>
        </p:nvSpPr>
        <p:spPr>
          <a:xfrm>
            <a:off x="695325" y="6822877"/>
            <a:ext cx="7753350" cy="317897"/>
          </a:xfrm>
          <a:prstGeom prst="rect">
            <a:avLst/>
          </a:prstGeom>
          <a:noFill/>
          <a:ln/>
        </p:spPr>
        <p:txBody>
          <a:bodyPr wrap="none" lIns="0" tIns="0" rIns="0" bIns="0" rtlCol="0" anchor="t"/>
          <a:lstStyle/>
          <a:p>
            <a:pPr marL="0" indent="0">
              <a:lnSpc>
                <a:spcPts val="2500"/>
              </a:lnSpc>
              <a:buNone/>
            </a:pPr>
            <a:r>
              <a:rPr lang="en-US" sz="1550" dirty="0">
                <a:solidFill>
                  <a:srgbClr val="E5E0DF"/>
                </a:solidFill>
                <a:latin typeface="Roboto" pitchFamily="34" charset="0"/>
                <a:ea typeface="Roboto" pitchFamily="34" charset="-122"/>
                <a:cs typeface="Roboto" pitchFamily="34" charset="-120"/>
              </a:rPr>
              <a:t>Malavika K C</a:t>
            </a:r>
            <a:endParaRPr lang="en-US" sz="1550" dirty="0"/>
          </a:p>
        </p:txBody>
      </p:sp>
      <p:sp>
        <p:nvSpPr>
          <p:cNvPr id="11" name="Text 8"/>
          <p:cNvSpPr/>
          <p:nvPr/>
        </p:nvSpPr>
        <p:spPr>
          <a:xfrm>
            <a:off x="695325" y="7364254"/>
            <a:ext cx="7753350" cy="317897"/>
          </a:xfrm>
          <a:prstGeom prst="rect">
            <a:avLst/>
          </a:prstGeom>
          <a:noFill/>
          <a:ln/>
        </p:spPr>
        <p:txBody>
          <a:bodyPr wrap="none" lIns="0" tIns="0" rIns="0" bIns="0" rtlCol="0" anchor="t"/>
          <a:lstStyle/>
          <a:p>
            <a:pPr marL="0" indent="0">
              <a:lnSpc>
                <a:spcPts val="2500"/>
              </a:lnSpc>
              <a:buNone/>
            </a:pPr>
            <a:r>
              <a:rPr lang="en-US" sz="1550" dirty="0">
                <a:solidFill>
                  <a:srgbClr val="E5E0DF"/>
                </a:solidFill>
                <a:latin typeface="Roboto" pitchFamily="34" charset="0"/>
                <a:ea typeface="Roboto" pitchFamily="34" charset="-122"/>
                <a:cs typeface="Roboto" pitchFamily="34" charset="-120"/>
              </a:rPr>
              <a:t>Aneeshya K Madhu</a:t>
            </a:r>
            <a:endParaRPr lang="en-US" sz="15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864525"/>
            <a:ext cx="5670590"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Saira Medium" pitchFamily="34" charset="0"/>
                <a:ea typeface="Saira Medium" pitchFamily="34" charset="-122"/>
                <a:cs typeface="Saira Medium" pitchFamily="34" charset="-120"/>
              </a:rPr>
              <a:t>What is an Orrery?</a:t>
            </a:r>
            <a:endParaRPr lang="en-US" sz="4450" dirty="0"/>
          </a:p>
        </p:txBody>
      </p:sp>
      <p:sp>
        <p:nvSpPr>
          <p:cNvPr id="4" name="Text 1"/>
          <p:cNvSpPr/>
          <p:nvPr/>
        </p:nvSpPr>
        <p:spPr>
          <a:xfrm>
            <a:off x="793790" y="3913465"/>
            <a:ext cx="7556421" cy="1451610"/>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pitchFamily="34" charset="0"/>
                <a:ea typeface="Roboto" pitchFamily="34" charset="-122"/>
                <a:cs typeface="Roboto" pitchFamily="34" charset="-120"/>
              </a:rPr>
              <a:t>An orrery is a mechanical device that models the relative positions and motions of the planets and moons in the Solar System. Our Orrery Web App aims to digitally recreate this experience, making it accessible to a wider audience online.</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743903"/>
            <a:ext cx="7556421" cy="1417558"/>
          </a:xfrm>
          <a:prstGeom prst="rect">
            <a:avLst/>
          </a:prstGeom>
          <a:noFill/>
          <a:ln/>
        </p:spPr>
        <p:txBody>
          <a:bodyPr wrap="square" lIns="0" tIns="0" rIns="0" bIns="0" rtlCol="0" anchor="t"/>
          <a:lstStyle/>
          <a:p>
            <a:pPr marL="0" indent="0">
              <a:lnSpc>
                <a:spcPts val="5550"/>
              </a:lnSpc>
              <a:buNone/>
            </a:pPr>
            <a:r>
              <a:rPr lang="en-US" sz="4450" dirty="0">
                <a:solidFill>
                  <a:srgbClr val="FFFFFF"/>
                </a:solidFill>
                <a:latin typeface="Saira Medium" pitchFamily="34" charset="0"/>
                <a:ea typeface="Saira Medium" pitchFamily="34" charset="-122"/>
                <a:cs typeface="Saira Medium" pitchFamily="34" charset="-120"/>
              </a:rPr>
              <a:t>Importance of Tracking Near-Earth Objects</a:t>
            </a:r>
            <a:endParaRPr lang="en-US" sz="4450" dirty="0"/>
          </a:p>
        </p:txBody>
      </p:sp>
      <p:sp>
        <p:nvSpPr>
          <p:cNvPr id="4" name="Shape 1"/>
          <p:cNvSpPr/>
          <p:nvPr/>
        </p:nvSpPr>
        <p:spPr>
          <a:xfrm>
            <a:off x="793790" y="2756773"/>
            <a:ext cx="510302" cy="510302"/>
          </a:xfrm>
          <a:prstGeom prst="roundRect">
            <a:avLst>
              <a:gd name="adj" fmla="val 40005"/>
            </a:avLst>
          </a:prstGeom>
          <a:solidFill>
            <a:srgbClr val="030303"/>
          </a:solidFill>
          <a:ln w="22860">
            <a:solidFill>
              <a:srgbClr val="FC8337"/>
            </a:solidFill>
            <a:prstDash val="solid"/>
          </a:ln>
        </p:spPr>
      </p:sp>
      <p:sp>
        <p:nvSpPr>
          <p:cNvPr id="5" name="Text 2"/>
          <p:cNvSpPr/>
          <p:nvPr/>
        </p:nvSpPr>
        <p:spPr>
          <a:xfrm>
            <a:off x="983694" y="2841784"/>
            <a:ext cx="130373" cy="340281"/>
          </a:xfrm>
          <a:prstGeom prst="rect">
            <a:avLst/>
          </a:prstGeom>
          <a:noFill/>
          <a:ln/>
        </p:spPr>
        <p:txBody>
          <a:bodyPr wrap="none" lIns="0" tIns="0" rIns="0" bIns="0" rtlCol="0" anchor="t"/>
          <a:lstStyle/>
          <a:p>
            <a:pPr marL="0" indent="0" algn="ctr">
              <a:lnSpc>
                <a:spcPts val="2650"/>
              </a:lnSpc>
              <a:buNone/>
            </a:pPr>
            <a:r>
              <a:rPr lang="en-US" sz="2650" dirty="0">
                <a:solidFill>
                  <a:srgbClr val="E5E0DF"/>
                </a:solidFill>
                <a:latin typeface="Saira Medium" pitchFamily="34" charset="0"/>
                <a:ea typeface="Saira Medium" pitchFamily="34" charset="-122"/>
                <a:cs typeface="Saira Medium" pitchFamily="34" charset="-120"/>
              </a:rPr>
              <a:t>1</a:t>
            </a:r>
            <a:endParaRPr lang="en-US" sz="2650" dirty="0"/>
          </a:p>
        </p:txBody>
      </p:sp>
      <p:sp>
        <p:nvSpPr>
          <p:cNvPr id="6" name="Text 3"/>
          <p:cNvSpPr/>
          <p:nvPr/>
        </p:nvSpPr>
        <p:spPr>
          <a:xfrm>
            <a:off x="1530906" y="275677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5E0DF"/>
                </a:solidFill>
                <a:latin typeface="Saira Medium" pitchFamily="34" charset="0"/>
                <a:ea typeface="Saira Medium" pitchFamily="34" charset="-122"/>
                <a:cs typeface="Saira Medium" pitchFamily="34" charset="-120"/>
              </a:rPr>
              <a:t>Planetary Defense</a:t>
            </a:r>
            <a:endParaRPr lang="en-US" sz="2200" dirty="0"/>
          </a:p>
        </p:txBody>
      </p:sp>
      <p:sp>
        <p:nvSpPr>
          <p:cNvPr id="7" name="Text 4"/>
          <p:cNvSpPr/>
          <p:nvPr/>
        </p:nvSpPr>
        <p:spPr>
          <a:xfrm>
            <a:off x="1530906" y="3247192"/>
            <a:ext cx="2927747" cy="1814513"/>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pitchFamily="34" charset="0"/>
                <a:ea typeface="Roboto" pitchFamily="34" charset="-122"/>
                <a:cs typeface="Roboto" pitchFamily="34" charset="-120"/>
              </a:rPr>
              <a:t>Monitoring near-Earth objects is crucial for early detection and prevention of potential impacts that could cause devastating damage.</a:t>
            </a:r>
            <a:endParaRPr lang="en-US" sz="1750" dirty="0"/>
          </a:p>
        </p:txBody>
      </p:sp>
      <p:sp>
        <p:nvSpPr>
          <p:cNvPr id="8" name="Shape 5"/>
          <p:cNvSpPr/>
          <p:nvPr/>
        </p:nvSpPr>
        <p:spPr>
          <a:xfrm>
            <a:off x="4685467" y="2756773"/>
            <a:ext cx="510302" cy="510302"/>
          </a:xfrm>
          <a:prstGeom prst="roundRect">
            <a:avLst>
              <a:gd name="adj" fmla="val 40005"/>
            </a:avLst>
          </a:prstGeom>
          <a:solidFill>
            <a:srgbClr val="030303"/>
          </a:solidFill>
          <a:ln w="22860">
            <a:solidFill>
              <a:srgbClr val="FC8337"/>
            </a:solidFill>
            <a:prstDash val="solid"/>
          </a:ln>
        </p:spPr>
      </p:sp>
      <p:sp>
        <p:nvSpPr>
          <p:cNvPr id="9" name="Text 6"/>
          <p:cNvSpPr/>
          <p:nvPr/>
        </p:nvSpPr>
        <p:spPr>
          <a:xfrm>
            <a:off x="4836676" y="2841784"/>
            <a:ext cx="207883" cy="340281"/>
          </a:xfrm>
          <a:prstGeom prst="rect">
            <a:avLst/>
          </a:prstGeom>
          <a:noFill/>
          <a:ln/>
        </p:spPr>
        <p:txBody>
          <a:bodyPr wrap="none" lIns="0" tIns="0" rIns="0" bIns="0" rtlCol="0" anchor="t"/>
          <a:lstStyle/>
          <a:p>
            <a:pPr marL="0" indent="0" algn="ctr">
              <a:lnSpc>
                <a:spcPts val="2650"/>
              </a:lnSpc>
              <a:buNone/>
            </a:pPr>
            <a:r>
              <a:rPr lang="en-US" sz="2650" dirty="0">
                <a:solidFill>
                  <a:srgbClr val="E5E0DF"/>
                </a:solidFill>
                <a:latin typeface="Saira Medium" pitchFamily="34" charset="0"/>
                <a:ea typeface="Saira Medium" pitchFamily="34" charset="-122"/>
                <a:cs typeface="Saira Medium" pitchFamily="34" charset="-120"/>
              </a:rPr>
              <a:t>2</a:t>
            </a:r>
            <a:endParaRPr lang="en-US" sz="2650" dirty="0"/>
          </a:p>
        </p:txBody>
      </p:sp>
      <p:sp>
        <p:nvSpPr>
          <p:cNvPr id="10" name="Text 7"/>
          <p:cNvSpPr/>
          <p:nvPr/>
        </p:nvSpPr>
        <p:spPr>
          <a:xfrm>
            <a:off x="5422583" y="275677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5E0DF"/>
                </a:solidFill>
                <a:latin typeface="Saira Medium" pitchFamily="34" charset="0"/>
                <a:ea typeface="Saira Medium" pitchFamily="34" charset="-122"/>
                <a:cs typeface="Saira Medium" pitchFamily="34" charset="-120"/>
              </a:rPr>
              <a:t>Scientific Research</a:t>
            </a:r>
            <a:endParaRPr lang="en-US" sz="2200" dirty="0"/>
          </a:p>
        </p:txBody>
      </p:sp>
      <p:sp>
        <p:nvSpPr>
          <p:cNvPr id="11" name="Text 8"/>
          <p:cNvSpPr/>
          <p:nvPr/>
        </p:nvSpPr>
        <p:spPr>
          <a:xfrm>
            <a:off x="5422583" y="3247192"/>
            <a:ext cx="2927747" cy="2177415"/>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pitchFamily="34" charset="0"/>
                <a:ea typeface="Roboto" pitchFamily="34" charset="-122"/>
                <a:cs typeface="Roboto" pitchFamily="34" charset="-120"/>
              </a:rPr>
              <a:t>Studying the composition and orbits of near-Earth objects provides valuable insights into the formation and evolution of our solar system.</a:t>
            </a:r>
            <a:endParaRPr lang="en-US" sz="1750" dirty="0"/>
          </a:p>
        </p:txBody>
      </p:sp>
      <p:sp>
        <p:nvSpPr>
          <p:cNvPr id="12" name="Shape 9"/>
          <p:cNvSpPr/>
          <p:nvPr/>
        </p:nvSpPr>
        <p:spPr>
          <a:xfrm>
            <a:off x="793790" y="5906572"/>
            <a:ext cx="510302" cy="510302"/>
          </a:xfrm>
          <a:prstGeom prst="roundRect">
            <a:avLst>
              <a:gd name="adj" fmla="val 40005"/>
            </a:avLst>
          </a:prstGeom>
          <a:solidFill>
            <a:srgbClr val="030303"/>
          </a:solidFill>
          <a:ln w="22860">
            <a:solidFill>
              <a:srgbClr val="FC8337"/>
            </a:solidFill>
            <a:prstDash val="solid"/>
          </a:ln>
        </p:spPr>
      </p:sp>
      <p:sp>
        <p:nvSpPr>
          <p:cNvPr id="13" name="Text 10"/>
          <p:cNvSpPr/>
          <p:nvPr/>
        </p:nvSpPr>
        <p:spPr>
          <a:xfrm>
            <a:off x="946190" y="5991582"/>
            <a:ext cx="205502" cy="340281"/>
          </a:xfrm>
          <a:prstGeom prst="rect">
            <a:avLst/>
          </a:prstGeom>
          <a:noFill/>
          <a:ln/>
        </p:spPr>
        <p:txBody>
          <a:bodyPr wrap="none" lIns="0" tIns="0" rIns="0" bIns="0" rtlCol="0" anchor="t"/>
          <a:lstStyle/>
          <a:p>
            <a:pPr marL="0" indent="0" algn="ctr">
              <a:lnSpc>
                <a:spcPts val="2650"/>
              </a:lnSpc>
              <a:buNone/>
            </a:pPr>
            <a:r>
              <a:rPr lang="en-US" sz="2650" dirty="0">
                <a:solidFill>
                  <a:srgbClr val="E5E0DF"/>
                </a:solidFill>
                <a:latin typeface="Saira Medium" pitchFamily="34" charset="0"/>
                <a:ea typeface="Saira Medium" pitchFamily="34" charset="-122"/>
                <a:cs typeface="Saira Medium" pitchFamily="34" charset="-120"/>
              </a:rPr>
              <a:t>3</a:t>
            </a:r>
            <a:endParaRPr lang="en-US" sz="2650" dirty="0"/>
          </a:p>
        </p:txBody>
      </p:sp>
      <p:sp>
        <p:nvSpPr>
          <p:cNvPr id="14" name="Text 11"/>
          <p:cNvSpPr/>
          <p:nvPr/>
        </p:nvSpPr>
        <p:spPr>
          <a:xfrm>
            <a:off x="1530906" y="5906572"/>
            <a:ext cx="2835235" cy="354330"/>
          </a:xfrm>
          <a:prstGeom prst="rect">
            <a:avLst/>
          </a:prstGeom>
          <a:noFill/>
          <a:ln/>
        </p:spPr>
        <p:txBody>
          <a:bodyPr wrap="none" lIns="0" tIns="0" rIns="0" bIns="0" rtlCol="0" anchor="t"/>
          <a:lstStyle/>
          <a:p>
            <a:pPr marL="0" indent="0">
              <a:lnSpc>
                <a:spcPts val="2750"/>
              </a:lnSpc>
              <a:buNone/>
            </a:pPr>
            <a:r>
              <a:rPr lang="en-US" sz="2200" dirty="0">
                <a:solidFill>
                  <a:srgbClr val="E5E0DF"/>
                </a:solidFill>
                <a:latin typeface="Saira Medium" pitchFamily="34" charset="0"/>
                <a:ea typeface="Saira Medium" pitchFamily="34" charset="-122"/>
                <a:cs typeface="Saira Medium" pitchFamily="34" charset="-120"/>
              </a:rPr>
              <a:t>Public Awareness</a:t>
            </a:r>
            <a:endParaRPr lang="en-US" sz="2200" dirty="0"/>
          </a:p>
        </p:txBody>
      </p:sp>
      <p:sp>
        <p:nvSpPr>
          <p:cNvPr id="15" name="Text 12"/>
          <p:cNvSpPr/>
          <p:nvPr/>
        </p:nvSpPr>
        <p:spPr>
          <a:xfrm>
            <a:off x="1530906" y="6396990"/>
            <a:ext cx="6819305" cy="1088708"/>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pitchFamily="34" charset="0"/>
                <a:ea typeface="Roboto" pitchFamily="34" charset="-122"/>
                <a:cs typeface="Roboto" pitchFamily="34" charset="-120"/>
              </a:rPr>
              <a:t>Educating the public about the threats and opportunities presented by near-Earth objects is essential for fostering a deeper understanding of our celestial environment.</a:t>
            </a:r>
            <a:endParaRPr lang="en-US" sz="175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4">
    <p:spTree>
      <p:nvGrpSpPr>
        <p:cNvPr id="1" name=""/>
        <p:cNvGrpSpPr/>
        <p:nvPr/>
      </p:nvGrpSpPr>
      <p:grpSpPr>
        <a:xfrm>
          <a:off x="0" y="0"/>
          <a:ext cx="0" cy="0"/>
          <a:chOff x="0" y="0"/>
          <a:chExt cx="0" cy="0"/>
        </a:xfrm>
      </p:grpSpPr>
      <p:sp>
        <p:nvSpPr>
          <p:cNvPr id="2" name="Text 0"/>
          <p:cNvSpPr/>
          <p:nvPr/>
        </p:nvSpPr>
        <p:spPr>
          <a:xfrm>
            <a:off x="793790" y="2177058"/>
            <a:ext cx="9505355"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Saira Medium" pitchFamily="34" charset="0"/>
                <a:ea typeface="Saira Medium" pitchFamily="34" charset="-122"/>
                <a:cs typeface="Saira Medium" pitchFamily="34" charset="-120"/>
              </a:rPr>
              <a:t>Key Features of the Orrery Web App</a:t>
            </a:r>
            <a:endParaRPr lang="en-US" sz="4450" dirty="0"/>
          </a:p>
        </p:txBody>
      </p:sp>
      <p:sp>
        <p:nvSpPr>
          <p:cNvPr id="3" name="Text 1"/>
          <p:cNvSpPr/>
          <p:nvPr/>
        </p:nvSpPr>
        <p:spPr>
          <a:xfrm>
            <a:off x="793790" y="3452813"/>
            <a:ext cx="2835235"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Saira Medium" pitchFamily="34" charset="0"/>
                <a:ea typeface="Saira Medium" pitchFamily="34" charset="-122"/>
                <a:cs typeface="Saira Medium" pitchFamily="34" charset="-120"/>
              </a:rPr>
              <a:t>Real-Time Data</a:t>
            </a:r>
            <a:endParaRPr lang="en-US" sz="2200" dirty="0"/>
          </a:p>
        </p:txBody>
      </p:sp>
      <p:sp>
        <p:nvSpPr>
          <p:cNvPr id="4" name="Text 2"/>
          <p:cNvSpPr/>
          <p:nvPr/>
        </p:nvSpPr>
        <p:spPr>
          <a:xfrm>
            <a:off x="793790" y="4033957"/>
            <a:ext cx="3978116" cy="1814513"/>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pitchFamily="34" charset="0"/>
                <a:ea typeface="Roboto" pitchFamily="34" charset="-122"/>
                <a:cs typeface="Roboto" pitchFamily="34" charset="-120"/>
              </a:rPr>
              <a:t>Our app will integrate live data feeds from NASA and other leading sources to provide up-to-date information on near-Earth object positions and trajectories.</a:t>
            </a:r>
            <a:endParaRPr lang="en-US" sz="1750" dirty="0"/>
          </a:p>
        </p:txBody>
      </p:sp>
      <p:sp>
        <p:nvSpPr>
          <p:cNvPr id="5" name="Text 3"/>
          <p:cNvSpPr/>
          <p:nvPr/>
        </p:nvSpPr>
        <p:spPr>
          <a:xfrm>
            <a:off x="5332928" y="3452813"/>
            <a:ext cx="3308152"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Saira Medium" pitchFamily="34" charset="0"/>
                <a:ea typeface="Saira Medium" pitchFamily="34" charset="-122"/>
                <a:cs typeface="Saira Medium" pitchFamily="34" charset="-120"/>
              </a:rPr>
              <a:t>Interactive Visualizations</a:t>
            </a:r>
            <a:endParaRPr lang="en-US" sz="2200" dirty="0"/>
          </a:p>
        </p:txBody>
      </p:sp>
      <p:sp>
        <p:nvSpPr>
          <p:cNvPr id="6" name="Text 4"/>
          <p:cNvSpPr/>
          <p:nvPr/>
        </p:nvSpPr>
        <p:spPr>
          <a:xfrm>
            <a:off x="5332928" y="4033957"/>
            <a:ext cx="3978116" cy="1451610"/>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pitchFamily="34" charset="0"/>
                <a:ea typeface="Roboto" pitchFamily="34" charset="-122"/>
                <a:cs typeface="Roboto" pitchFamily="34" charset="-120"/>
              </a:rPr>
              <a:t>Users will be able to explore the orbits of planets and asteroids in a visually engaging 3D environment, with the ability to zoom, pan, and filter data.</a:t>
            </a:r>
            <a:endParaRPr lang="en-US" sz="1750" dirty="0"/>
          </a:p>
        </p:txBody>
      </p:sp>
      <p:sp>
        <p:nvSpPr>
          <p:cNvPr id="7" name="Text 5"/>
          <p:cNvSpPr/>
          <p:nvPr/>
        </p:nvSpPr>
        <p:spPr>
          <a:xfrm>
            <a:off x="9872067" y="3452813"/>
            <a:ext cx="2972276" cy="354330"/>
          </a:xfrm>
          <a:prstGeom prst="rect">
            <a:avLst/>
          </a:prstGeom>
          <a:noFill/>
          <a:ln/>
        </p:spPr>
        <p:txBody>
          <a:bodyPr wrap="none" lIns="0" tIns="0" rIns="0" bIns="0" rtlCol="0" anchor="t"/>
          <a:lstStyle/>
          <a:p>
            <a:pPr marL="0" indent="0">
              <a:lnSpc>
                <a:spcPts val="2750"/>
              </a:lnSpc>
              <a:buNone/>
            </a:pPr>
            <a:r>
              <a:rPr lang="en-US" sz="2200" dirty="0">
                <a:solidFill>
                  <a:srgbClr val="FFFFFF"/>
                </a:solidFill>
                <a:latin typeface="Saira Medium" pitchFamily="34" charset="0"/>
                <a:ea typeface="Saira Medium" pitchFamily="34" charset="-122"/>
                <a:cs typeface="Saira Medium" pitchFamily="34" charset="-120"/>
              </a:rPr>
              <a:t>Educational Resources</a:t>
            </a:r>
            <a:endParaRPr lang="en-US" sz="2200" dirty="0"/>
          </a:p>
        </p:txBody>
      </p:sp>
      <p:sp>
        <p:nvSpPr>
          <p:cNvPr id="8" name="Text 6"/>
          <p:cNvSpPr/>
          <p:nvPr/>
        </p:nvSpPr>
        <p:spPr>
          <a:xfrm>
            <a:off x="9872067" y="4033957"/>
            <a:ext cx="3978116" cy="1814513"/>
          </a:xfrm>
          <a:prstGeom prst="rect">
            <a:avLst/>
          </a:prstGeom>
          <a:noFill/>
          <a:ln/>
        </p:spPr>
        <p:txBody>
          <a:bodyPr wrap="square" lIns="0" tIns="0" rIns="0" bIns="0" rtlCol="0" anchor="t"/>
          <a:lstStyle/>
          <a:p>
            <a:pPr marL="0" indent="0">
              <a:lnSpc>
                <a:spcPts val="2850"/>
              </a:lnSpc>
              <a:buNone/>
            </a:pPr>
            <a:r>
              <a:rPr lang="en-US" sz="1750" dirty="0">
                <a:solidFill>
                  <a:srgbClr val="E5E0DF"/>
                </a:solidFill>
                <a:latin typeface="Roboto" pitchFamily="34" charset="0"/>
                <a:ea typeface="Roboto" pitchFamily="34" charset="-122"/>
                <a:cs typeface="Roboto" pitchFamily="34" charset="-120"/>
              </a:rPr>
              <a:t>The app will include informative articles, videos, and interactive simulations to educate users about the significance and science behind near-Earth object tracking.</a:t>
            </a:r>
            <a:endParaRPr lang="en-US" sz="17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258139"/>
          </a:xfrm>
          <a:prstGeom prst="rect">
            <a:avLst/>
          </a:prstGeom>
        </p:spPr>
      </p:pic>
      <p:sp>
        <p:nvSpPr>
          <p:cNvPr id="3" name="Text 0"/>
          <p:cNvSpPr/>
          <p:nvPr/>
        </p:nvSpPr>
        <p:spPr>
          <a:xfrm>
            <a:off x="632222" y="2900124"/>
            <a:ext cx="5978366" cy="564475"/>
          </a:xfrm>
          <a:prstGeom prst="rect">
            <a:avLst/>
          </a:prstGeom>
          <a:noFill/>
          <a:ln/>
        </p:spPr>
        <p:txBody>
          <a:bodyPr wrap="none" lIns="0" tIns="0" rIns="0" bIns="0" rtlCol="0" anchor="t"/>
          <a:lstStyle/>
          <a:p>
            <a:pPr marL="0" indent="0">
              <a:lnSpc>
                <a:spcPts val="4400"/>
              </a:lnSpc>
              <a:buNone/>
            </a:pPr>
            <a:r>
              <a:rPr lang="en-US" sz="3550" dirty="0">
                <a:solidFill>
                  <a:srgbClr val="FFFFFF"/>
                </a:solidFill>
                <a:latin typeface="Saira Medium" pitchFamily="34" charset="0"/>
                <a:ea typeface="Saira Medium" pitchFamily="34" charset="-122"/>
                <a:cs typeface="Saira Medium" pitchFamily="34" charset="-120"/>
              </a:rPr>
              <a:t>Visualizing Orbital Dynamics</a:t>
            </a:r>
            <a:endParaRPr lang="en-US" sz="3550" dirty="0"/>
          </a:p>
        </p:txBody>
      </p:sp>
      <p:sp>
        <p:nvSpPr>
          <p:cNvPr id="4" name="Shape 1"/>
          <p:cNvSpPr/>
          <p:nvPr/>
        </p:nvSpPr>
        <p:spPr>
          <a:xfrm>
            <a:off x="632222" y="5806083"/>
            <a:ext cx="13365956" cy="22860"/>
          </a:xfrm>
          <a:prstGeom prst="roundRect">
            <a:avLst>
              <a:gd name="adj" fmla="val 711256"/>
            </a:avLst>
          </a:prstGeom>
          <a:solidFill>
            <a:srgbClr val="FFFFFF">
              <a:alpha val="24000"/>
            </a:srgbClr>
          </a:solidFill>
          <a:ln/>
        </p:spPr>
      </p:sp>
      <p:sp>
        <p:nvSpPr>
          <p:cNvPr id="5" name="Shape 2"/>
          <p:cNvSpPr/>
          <p:nvPr/>
        </p:nvSpPr>
        <p:spPr>
          <a:xfrm>
            <a:off x="3917037" y="5173861"/>
            <a:ext cx="22860" cy="632222"/>
          </a:xfrm>
          <a:prstGeom prst="roundRect">
            <a:avLst>
              <a:gd name="adj" fmla="val 711256"/>
            </a:avLst>
          </a:prstGeom>
          <a:solidFill>
            <a:srgbClr val="FC8337"/>
          </a:solidFill>
          <a:ln/>
        </p:spPr>
      </p:sp>
      <p:sp>
        <p:nvSpPr>
          <p:cNvPr id="6" name="Shape 3"/>
          <p:cNvSpPr/>
          <p:nvPr/>
        </p:nvSpPr>
        <p:spPr>
          <a:xfrm>
            <a:off x="3725228" y="5602843"/>
            <a:ext cx="406479" cy="406479"/>
          </a:xfrm>
          <a:prstGeom prst="roundRect">
            <a:avLst>
              <a:gd name="adj" fmla="val 40000"/>
            </a:avLst>
          </a:prstGeom>
          <a:solidFill>
            <a:srgbClr val="030303"/>
          </a:solidFill>
          <a:ln w="15240">
            <a:solidFill>
              <a:srgbClr val="FC8337"/>
            </a:solidFill>
            <a:prstDash val="solid"/>
          </a:ln>
        </p:spPr>
      </p:sp>
      <p:sp>
        <p:nvSpPr>
          <p:cNvPr id="7" name="Text 4"/>
          <p:cNvSpPr/>
          <p:nvPr/>
        </p:nvSpPr>
        <p:spPr>
          <a:xfrm>
            <a:off x="3876556" y="5670590"/>
            <a:ext cx="103823" cy="270986"/>
          </a:xfrm>
          <a:prstGeom prst="rect">
            <a:avLst/>
          </a:prstGeom>
          <a:noFill/>
          <a:ln/>
        </p:spPr>
        <p:txBody>
          <a:bodyPr wrap="none" lIns="0" tIns="0" rIns="0" bIns="0" rtlCol="0" anchor="t"/>
          <a:lstStyle/>
          <a:p>
            <a:pPr marL="0" indent="0" algn="ctr">
              <a:lnSpc>
                <a:spcPts val="2100"/>
              </a:lnSpc>
              <a:buNone/>
            </a:pPr>
            <a:r>
              <a:rPr lang="en-US" sz="2100" dirty="0">
                <a:solidFill>
                  <a:srgbClr val="E5E0DF"/>
                </a:solidFill>
                <a:latin typeface="Saira Medium" pitchFamily="34" charset="0"/>
                <a:ea typeface="Saira Medium" pitchFamily="34" charset="-122"/>
                <a:cs typeface="Saira Medium" pitchFamily="34" charset="-120"/>
              </a:rPr>
              <a:t>1</a:t>
            </a:r>
            <a:endParaRPr lang="en-US" sz="2100" dirty="0"/>
          </a:p>
        </p:txBody>
      </p:sp>
      <p:sp>
        <p:nvSpPr>
          <p:cNvPr id="8" name="Text 5"/>
          <p:cNvSpPr/>
          <p:nvPr/>
        </p:nvSpPr>
        <p:spPr>
          <a:xfrm>
            <a:off x="2799397" y="4024551"/>
            <a:ext cx="2258139" cy="282297"/>
          </a:xfrm>
          <a:prstGeom prst="rect">
            <a:avLst/>
          </a:prstGeom>
          <a:noFill/>
          <a:ln/>
        </p:spPr>
        <p:txBody>
          <a:bodyPr wrap="none" lIns="0" tIns="0" rIns="0" bIns="0" rtlCol="0" anchor="t"/>
          <a:lstStyle/>
          <a:p>
            <a:pPr marL="0" indent="0" algn="ctr">
              <a:lnSpc>
                <a:spcPts val="2200"/>
              </a:lnSpc>
              <a:buNone/>
            </a:pPr>
            <a:r>
              <a:rPr lang="en-US" sz="1750" dirty="0">
                <a:solidFill>
                  <a:srgbClr val="E5E0DF"/>
                </a:solidFill>
                <a:latin typeface="Saira Medium" pitchFamily="34" charset="0"/>
                <a:ea typeface="Saira Medium" pitchFamily="34" charset="-122"/>
                <a:cs typeface="Saira Medium" pitchFamily="34" charset="-120"/>
              </a:rPr>
              <a:t>Elliptical Orbits</a:t>
            </a:r>
            <a:endParaRPr lang="en-US" sz="1750" dirty="0"/>
          </a:p>
        </p:txBody>
      </p:sp>
      <p:sp>
        <p:nvSpPr>
          <p:cNvPr id="9" name="Text 6"/>
          <p:cNvSpPr/>
          <p:nvPr/>
        </p:nvSpPr>
        <p:spPr>
          <a:xfrm>
            <a:off x="812840" y="4415195"/>
            <a:ext cx="6231374" cy="577929"/>
          </a:xfrm>
          <a:prstGeom prst="rect">
            <a:avLst/>
          </a:prstGeom>
          <a:noFill/>
          <a:ln/>
        </p:spPr>
        <p:txBody>
          <a:bodyPr wrap="square" lIns="0" tIns="0" rIns="0" bIns="0" rtlCol="0" anchor="t"/>
          <a:lstStyle/>
          <a:p>
            <a:pPr marL="0" indent="0" algn="ctr">
              <a:lnSpc>
                <a:spcPts val="2250"/>
              </a:lnSpc>
              <a:buNone/>
            </a:pPr>
            <a:r>
              <a:rPr lang="en-US" sz="1400" dirty="0">
                <a:solidFill>
                  <a:srgbClr val="E5E0DF"/>
                </a:solidFill>
                <a:latin typeface="Roboto" pitchFamily="34" charset="0"/>
                <a:ea typeface="Roboto" pitchFamily="34" charset="-122"/>
                <a:cs typeface="Roboto" pitchFamily="34" charset="-120"/>
              </a:rPr>
              <a:t>Accurately depicting the elliptical nature of planetary and asteroid orbits around the Sun is a key feature of our Orrery Web App.</a:t>
            </a:r>
            <a:endParaRPr lang="en-US" sz="1400" dirty="0"/>
          </a:p>
        </p:txBody>
      </p:sp>
      <p:sp>
        <p:nvSpPr>
          <p:cNvPr id="10" name="Shape 7"/>
          <p:cNvSpPr/>
          <p:nvPr/>
        </p:nvSpPr>
        <p:spPr>
          <a:xfrm>
            <a:off x="7303651" y="5806083"/>
            <a:ext cx="22860" cy="632222"/>
          </a:xfrm>
          <a:prstGeom prst="roundRect">
            <a:avLst>
              <a:gd name="adj" fmla="val 711256"/>
            </a:avLst>
          </a:prstGeom>
          <a:solidFill>
            <a:srgbClr val="FC8337"/>
          </a:solidFill>
          <a:ln/>
        </p:spPr>
      </p:sp>
      <p:sp>
        <p:nvSpPr>
          <p:cNvPr id="11" name="Shape 8"/>
          <p:cNvSpPr/>
          <p:nvPr/>
        </p:nvSpPr>
        <p:spPr>
          <a:xfrm>
            <a:off x="7111841" y="5602843"/>
            <a:ext cx="406479" cy="406479"/>
          </a:xfrm>
          <a:prstGeom prst="roundRect">
            <a:avLst>
              <a:gd name="adj" fmla="val 40000"/>
            </a:avLst>
          </a:prstGeom>
          <a:solidFill>
            <a:srgbClr val="030303"/>
          </a:solidFill>
          <a:ln w="15240">
            <a:solidFill>
              <a:srgbClr val="FC8337"/>
            </a:solidFill>
            <a:prstDash val="solid"/>
          </a:ln>
        </p:spPr>
      </p:sp>
      <p:sp>
        <p:nvSpPr>
          <p:cNvPr id="12" name="Text 9"/>
          <p:cNvSpPr/>
          <p:nvPr/>
        </p:nvSpPr>
        <p:spPr>
          <a:xfrm>
            <a:off x="7232213" y="5670590"/>
            <a:ext cx="165616" cy="270986"/>
          </a:xfrm>
          <a:prstGeom prst="rect">
            <a:avLst/>
          </a:prstGeom>
          <a:noFill/>
          <a:ln/>
        </p:spPr>
        <p:txBody>
          <a:bodyPr wrap="none" lIns="0" tIns="0" rIns="0" bIns="0" rtlCol="0" anchor="t"/>
          <a:lstStyle/>
          <a:p>
            <a:pPr marL="0" indent="0" algn="ctr">
              <a:lnSpc>
                <a:spcPts val="2100"/>
              </a:lnSpc>
              <a:buNone/>
            </a:pPr>
            <a:r>
              <a:rPr lang="en-US" sz="2100" dirty="0">
                <a:solidFill>
                  <a:srgbClr val="E5E0DF"/>
                </a:solidFill>
                <a:latin typeface="Saira Medium" pitchFamily="34" charset="0"/>
                <a:ea typeface="Saira Medium" pitchFamily="34" charset="-122"/>
                <a:cs typeface="Saira Medium" pitchFamily="34" charset="-120"/>
              </a:rPr>
              <a:t>2</a:t>
            </a:r>
            <a:endParaRPr lang="en-US" sz="2100" dirty="0"/>
          </a:p>
        </p:txBody>
      </p:sp>
      <p:sp>
        <p:nvSpPr>
          <p:cNvPr id="13" name="Text 10"/>
          <p:cNvSpPr/>
          <p:nvPr/>
        </p:nvSpPr>
        <p:spPr>
          <a:xfrm>
            <a:off x="6186011" y="6619042"/>
            <a:ext cx="2258139" cy="282297"/>
          </a:xfrm>
          <a:prstGeom prst="rect">
            <a:avLst/>
          </a:prstGeom>
          <a:noFill/>
          <a:ln/>
        </p:spPr>
        <p:txBody>
          <a:bodyPr wrap="none" lIns="0" tIns="0" rIns="0" bIns="0" rtlCol="0" anchor="t"/>
          <a:lstStyle/>
          <a:p>
            <a:pPr marL="0" indent="0" algn="ctr">
              <a:lnSpc>
                <a:spcPts val="2200"/>
              </a:lnSpc>
              <a:buNone/>
            </a:pPr>
            <a:r>
              <a:rPr lang="en-US" sz="1750" dirty="0">
                <a:solidFill>
                  <a:srgbClr val="E5E0DF"/>
                </a:solidFill>
                <a:latin typeface="Saira Medium" pitchFamily="34" charset="0"/>
                <a:ea typeface="Saira Medium" pitchFamily="34" charset="-122"/>
                <a:cs typeface="Saira Medium" pitchFamily="34" charset="-120"/>
              </a:rPr>
              <a:t>Orbital Periods</a:t>
            </a:r>
            <a:endParaRPr lang="en-US" sz="1750" dirty="0"/>
          </a:p>
        </p:txBody>
      </p:sp>
      <p:sp>
        <p:nvSpPr>
          <p:cNvPr id="14" name="Text 11"/>
          <p:cNvSpPr/>
          <p:nvPr/>
        </p:nvSpPr>
        <p:spPr>
          <a:xfrm>
            <a:off x="4199453" y="7009686"/>
            <a:ext cx="6231374" cy="577929"/>
          </a:xfrm>
          <a:prstGeom prst="rect">
            <a:avLst/>
          </a:prstGeom>
          <a:noFill/>
          <a:ln/>
        </p:spPr>
        <p:txBody>
          <a:bodyPr wrap="square" lIns="0" tIns="0" rIns="0" bIns="0" rtlCol="0" anchor="t"/>
          <a:lstStyle/>
          <a:p>
            <a:pPr marL="0" indent="0" algn="ctr">
              <a:lnSpc>
                <a:spcPts val="2250"/>
              </a:lnSpc>
              <a:buNone/>
            </a:pPr>
            <a:r>
              <a:rPr lang="en-US" sz="1400" dirty="0">
                <a:solidFill>
                  <a:srgbClr val="E5E0DF"/>
                </a:solidFill>
                <a:latin typeface="Roboto" pitchFamily="34" charset="0"/>
                <a:ea typeface="Roboto" pitchFamily="34" charset="-122"/>
                <a:cs typeface="Roboto" pitchFamily="34" charset="-120"/>
              </a:rPr>
              <a:t>The app will visualize the varying orbital periods of different near-Earth objects, allowing users to understand their unique patterns of movement.</a:t>
            </a:r>
            <a:endParaRPr lang="en-US" sz="1400" dirty="0"/>
          </a:p>
        </p:txBody>
      </p:sp>
      <p:sp>
        <p:nvSpPr>
          <p:cNvPr id="15" name="Shape 12"/>
          <p:cNvSpPr/>
          <p:nvPr/>
        </p:nvSpPr>
        <p:spPr>
          <a:xfrm>
            <a:off x="10690384" y="5173861"/>
            <a:ext cx="22860" cy="632222"/>
          </a:xfrm>
          <a:prstGeom prst="roundRect">
            <a:avLst>
              <a:gd name="adj" fmla="val 711256"/>
            </a:avLst>
          </a:prstGeom>
          <a:solidFill>
            <a:srgbClr val="FC8337"/>
          </a:solidFill>
          <a:ln/>
        </p:spPr>
      </p:sp>
      <p:sp>
        <p:nvSpPr>
          <p:cNvPr id="16" name="Shape 13"/>
          <p:cNvSpPr/>
          <p:nvPr/>
        </p:nvSpPr>
        <p:spPr>
          <a:xfrm>
            <a:off x="10498574" y="5602843"/>
            <a:ext cx="406479" cy="406479"/>
          </a:xfrm>
          <a:prstGeom prst="roundRect">
            <a:avLst>
              <a:gd name="adj" fmla="val 40000"/>
            </a:avLst>
          </a:prstGeom>
          <a:solidFill>
            <a:srgbClr val="030303"/>
          </a:solidFill>
          <a:ln w="15240">
            <a:solidFill>
              <a:srgbClr val="FC8337"/>
            </a:solidFill>
            <a:prstDash val="solid"/>
          </a:ln>
        </p:spPr>
      </p:sp>
      <p:sp>
        <p:nvSpPr>
          <p:cNvPr id="17" name="Text 14"/>
          <p:cNvSpPr/>
          <p:nvPr/>
        </p:nvSpPr>
        <p:spPr>
          <a:xfrm>
            <a:off x="10619899" y="5670590"/>
            <a:ext cx="163711" cy="270986"/>
          </a:xfrm>
          <a:prstGeom prst="rect">
            <a:avLst/>
          </a:prstGeom>
          <a:noFill/>
          <a:ln/>
        </p:spPr>
        <p:txBody>
          <a:bodyPr wrap="none" lIns="0" tIns="0" rIns="0" bIns="0" rtlCol="0" anchor="t"/>
          <a:lstStyle/>
          <a:p>
            <a:pPr marL="0" indent="0" algn="ctr">
              <a:lnSpc>
                <a:spcPts val="2100"/>
              </a:lnSpc>
              <a:buNone/>
            </a:pPr>
            <a:r>
              <a:rPr lang="en-US" sz="2100" dirty="0">
                <a:solidFill>
                  <a:srgbClr val="E5E0DF"/>
                </a:solidFill>
                <a:latin typeface="Saira Medium" pitchFamily="34" charset="0"/>
                <a:ea typeface="Saira Medium" pitchFamily="34" charset="-122"/>
                <a:cs typeface="Saira Medium" pitchFamily="34" charset="-120"/>
              </a:rPr>
              <a:t>3</a:t>
            </a:r>
            <a:endParaRPr lang="en-US" sz="2100" dirty="0"/>
          </a:p>
        </p:txBody>
      </p:sp>
      <p:sp>
        <p:nvSpPr>
          <p:cNvPr id="18" name="Text 15"/>
          <p:cNvSpPr/>
          <p:nvPr/>
        </p:nvSpPr>
        <p:spPr>
          <a:xfrm>
            <a:off x="9378434" y="3735586"/>
            <a:ext cx="2646640" cy="282297"/>
          </a:xfrm>
          <a:prstGeom prst="rect">
            <a:avLst/>
          </a:prstGeom>
          <a:noFill/>
          <a:ln/>
        </p:spPr>
        <p:txBody>
          <a:bodyPr wrap="none" lIns="0" tIns="0" rIns="0" bIns="0" rtlCol="0" anchor="t"/>
          <a:lstStyle/>
          <a:p>
            <a:pPr marL="0" indent="0" algn="ctr">
              <a:lnSpc>
                <a:spcPts val="2200"/>
              </a:lnSpc>
              <a:buNone/>
            </a:pPr>
            <a:r>
              <a:rPr lang="en-US" sz="1750" dirty="0">
                <a:solidFill>
                  <a:srgbClr val="E5E0DF"/>
                </a:solidFill>
                <a:latin typeface="Saira Medium" pitchFamily="34" charset="0"/>
                <a:ea typeface="Saira Medium" pitchFamily="34" charset="-122"/>
                <a:cs typeface="Saira Medium" pitchFamily="34" charset="-120"/>
              </a:rPr>
              <a:t>Gravitational Interactions</a:t>
            </a:r>
            <a:endParaRPr lang="en-US" sz="1750" dirty="0"/>
          </a:p>
        </p:txBody>
      </p:sp>
      <p:sp>
        <p:nvSpPr>
          <p:cNvPr id="19" name="Text 16"/>
          <p:cNvSpPr/>
          <p:nvPr/>
        </p:nvSpPr>
        <p:spPr>
          <a:xfrm>
            <a:off x="7586067" y="4126230"/>
            <a:ext cx="6231493" cy="866894"/>
          </a:xfrm>
          <a:prstGeom prst="rect">
            <a:avLst/>
          </a:prstGeom>
          <a:noFill/>
          <a:ln/>
        </p:spPr>
        <p:txBody>
          <a:bodyPr wrap="square" lIns="0" tIns="0" rIns="0" bIns="0" rtlCol="0" anchor="t"/>
          <a:lstStyle/>
          <a:p>
            <a:pPr marL="0" indent="0" algn="ctr">
              <a:lnSpc>
                <a:spcPts val="2250"/>
              </a:lnSpc>
              <a:buNone/>
            </a:pPr>
            <a:r>
              <a:rPr lang="en-US" sz="1400" dirty="0">
                <a:solidFill>
                  <a:srgbClr val="E5E0DF"/>
                </a:solidFill>
                <a:latin typeface="Roboto" pitchFamily="34" charset="0"/>
                <a:ea typeface="Roboto" pitchFamily="34" charset="-122"/>
                <a:cs typeface="Roboto" pitchFamily="34" charset="-120"/>
              </a:rPr>
              <a:t>Our visualization will showcase the complex gravitational influences between near-Earth objects and the Sun, revealing their dynamic and ever-changing trajectories.</a:t>
            </a:r>
            <a:endParaRPr lang="en-US" sz="140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719"/>
          </a:xfrm>
          <a:prstGeom prst="rect">
            <a:avLst/>
          </a:prstGeom>
        </p:spPr>
      </p:pic>
      <p:sp>
        <p:nvSpPr>
          <p:cNvPr id="3" name="Text 0"/>
          <p:cNvSpPr/>
          <p:nvPr/>
        </p:nvSpPr>
        <p:spPr>
          <a:xfrm>
            <a:off x="769620" y="604718"/>
            <a:ext cx="6978253" cy="687110"/>
          </a:xfrm>
          <a:prstGeom prst="rect">
            <a:avLst/>
          </a:prstGeom>
          <a:noFill/>
          <a:ln/>
        </p:spPr>
        <p:txBody>
          <a:bodyPr wrap="none" lIns="0" tIns="0" rIns="0" bIns="0" rtlCol="0" anchor="t"/>
          <a:lstStyle/>
          <a:p>
            <a:pPr marL="0" indent="0">
              <a:lnSpc>
                <a:spcPts val="5400"/>
              </a:lnSpc>
              <a:buNone/>
            </a:pPr>
            <a:r>
              <a:rPr lang="en-US" sz="4300" dirty="0">
                <a:solidFill>
                  <a:srgbClr val="FFFFFF"/>
                </a:solidFill>
                <a:latin typeface="Saira Medium" pitchFamily="34" charset="0"/>
                <a:ea typeface="Saira Medium" pitchFamily="34" charset="-122"/>
                <a:cs typeface="Saira Medium" pitchFamily="34" charset="-120"/>
              </a:rPr>
              <a:t>Integrating Live Data Feeds</a:t>
            </a:r>
            <a:endParaRPr lang="en-US" sz="4300" dirty="0"/>
          </a:p>
        </p:txBody>
      </p:sp>
      <p:sp>
        <p:nvSpPr>
          <p:cNvPr id="4" name="Shape 1"/>
          <p:cNvSpPr/>
          <p:nvPr/>
        </p:nvSpPr>
        <p:spPr>
          <a:xfrm>
            <a:off x="769620" y="1621631"/>
            <a:ext cx="3692485" cy="3767257"/>
          </a:xfrm>
          <a:prstGeom prst="roundRect">
            <a:avLst>
              <a:gd name="adj" fmla="val 5360"/>
            </a:avLst>
          </a:prstGeom>
          <a:solidFill>
            <a:srgbClr val="030303"/>
          </a:solidFill>
          <a:ln w="22860">
            <a:solidFill>
              <a:srgbClr val="FC8337"/>
            </a:solidFill>
            <a:prstDash val="solid"/>
          </a:ln>
        </p:spPr>
      </p:sp>
      <p:sp>
        <p:nvSpPr>
          <p:cNvPr id="5" name="Text 2"/>
          <p:cNvSpPr/>
          <p:nvPr/>
        </p:nvSpPr>
        <p:spPr>
          <a:xfrm>
            <a:off x="1012269" y="1864281"/>
            <a:ext cx="2846903" cy="343614"/>
          </a:xfrm>
          <a:prstGeom prst="rect">
            <a:avLst/>
          </a:prstGeom>
          <a:noFill/>
          <a:ln/>
        </p:spPr>
        <p:txBody>
          <a:bodyPr wrap="none" lIns="0" tIns="0" rIns="0" bIns="0" rtlCol="0" anchor="t"/>
          <a:lstStyle/>
          <a:p>
            <a:pPr marL="0" indent="0">
              <a:lnSpc>
                <a:spcPts val="2700"/>
              </a:lnSpc>
              <a:buNone/>
            </a:pPr>
            <a:r>
              <a:rPr lang="en-US" sz="2150" dirty="0">
                <a:solidFill>
                  <a:srgbClr val="E5E0DF"/>
                </a:solidFill>
                <a:latin typeface="Saira Medium" pitchFamily="34" charset="0"/>
                <a:ea typeface="Saira Medium" pitchFamily="34" charset="-122"/>
                <a:cs typeface="Saira Medium" pitchFamily="34" charset="-120"/>
              </a:rPr>
              <a:t>NASA's NEO Database</a:t>
            </a:r>
            <a:endParaRPr lang="en-US" sz="2150" dirty="0"/>
          </a:p>
        </p:txBody>
      </p:sp>
      <p:sp>
        <p:nvSpPr>
          <p:cNvPr id="6" name="Text 3"/>
          <p:cNvSpPr/>
          <p:nvPr/>
        </p:nvSpPr>
        <p:spPr>
          <a:xfrm>
            <a:off x="1012269" y="2339816"/>
            <a:ext cx="3207187" cy="2110978"/>
          </a:xfrm>
          <a:prstGeom prst="rect">
            <a:avLst/>
          </a:prstGeom>
          <a:noFill/>
          <a:ln/>
        </p:spPr>
        <p:txBody>
          <a:bodyPr wrap="square" lIns="0" tIns="0" rIns="0" bIns="0" rtlCol="0" anchor="t"/>
          <a:lstStyle/>
          <a:p>
            <a:pPr marL="0" indent="0">
              <a:lnSpc>
                <a:spcPts val="2750"/>
              </a:lnSpc>
              <a:buNone/>
            </a:pPr>
            <a:r>
              <a:rPr lang="en-US" sz="1700" dirty="0">
                <a:solidFill>
                  <a:srgbClr val="E5E0DF"/>
                </a:solidFill>
                <a:latin typeface="Roboto" pitchFamily="34" charset="0"/>
                <a:ea typeface="Roboto" pitchFamily="34" charset="-122"/>
                <a:cs typeface="Roboto" pitchFamily="34" charset="-120"/>
              </a:rPr>
              <a:t>Our app will leverage the vast database of near-Earth object information maintained by NASA, ensuring users have access to the most up-to-date and authoritative data.</a:t>
            </a:r>
            <a:endParaRPr lang="en-US" sz="1700" dirty="0"/>
          </a:p>
        </p:txBody>
      </p:sp>
      <p:sp>
        <p:nvSpPr>
          <p:cNvPr id="7" name="Shape 4"/>
          <p:cNvSpPr/>
          <p:nvPr/>
        </p:nvSpPr>
        <p:spPr>
          <a:xfrm>
            <a:off x="4681895" y="1621631"/>
            <a:ext cx="3692485" cy="3767257"/>
          </a:xfrm>
          <a:prstGeom prst="roundRect">
            <a:avLst>
              <a:gd name="adj" fmla="val 5360"/>
            </a:avLst>
          </a:prstGeom>
          <a:solidFill>
            <a:srgbClr val="030303"/>
          </a:solidFill>
          <a:ln w="22860">
            <a:solidFill>
              <a:srgbClr val="FC8337"/>
            </a:solidFill>
            <a:prstDash val="solid"/>
          </a:ln>
        </p:spPr>
      </p:sp>
      <p:sp>
        <p:nvSpPr>
          <p:cNvPr id="8" name="Text 5"/>
          <p:cNvSpPr/>
          <p:nvPr/>
        </p:nvSpPr>
        <p:spPr>
          <a:xfrm>
            <a:off x="4924544" y="1864281"/>
            <a:ext cx="3207187" cy="687229"/>
          </a:xfrm>
          <a:prstGeom prst="rect">
            <a:avLst/>
          </a:prstGeom>
          <a:noFill/>
          <a:ln/>
        </p:spPr>
        <p:txBody>
          <a:bodyPr wrap="square" lIns="0" tIns="0" rIns="0" bIns="0" rtlCol="0" anchor="t"/>
          <a:lstStyle/>
          <a:p>
            <a:pPr marL="0" indent="0">
              <a:lnSpc>
                <a:spcPts val="2700"/>
              </a:lnSpc>
              <a:buNone/>
            </a:pPr>
            <a:r>
              <a:rPr lang="en-US" sz="2150" dirty="0">
                <a:solidFill>
                  <a:srgbClr val="E5E0DF"/>
                </a:solidFill>
                <a:latin typeface="Saira Medium" pitchFamily="34" charset="0"/>
                <a:ea typeface="Saira Medium" pitchFamily="34" charset="-122"/>
                <a:cs typeface="Saira Medium" pitchFamily="34" charset="-120"/>
              </a:rPr>
              <a:t>Automated Data Ingestion</a:t>
            </a:r>
            <a:endParaRPr lang="en-US" sz="2150" dirty="0"/>
          </a:p>
        </p:txBody>
      </p:sp>
      <p:sp>
        <p:nvSpPr>
          <p:cNvPr id="9" name="Text 6"/>
          <p:cNvSpPr/>
          <p:nvPr/>
        </p:nvSpPr>
        <p:spPr>
          <a:xfrm>
            <a:off x="4924544" y="2683431"/>
            <a:ext cx="3207187" cy="2462808"/>
          </a:xfrm>
          <a:prstGeom prst="rect">
            <a:avLst/>
          </a:prstGeom>
          <a:noFill/>
          <a:ln/>
        </p:spPr>
        <p:txBody>
          <a:bodyPr wrap="square" lIns="0" tIns="0" rIns="0" bIns="0" rtlCol="0" anchor="t"/>
          <a:lstStyle/>
          <a:p>
            <a:pPr marL="0" indent="0">
              <a:lnSpc>
                <a:spcPts val="2750"/>
              </a:lnSpc>
              <a:buNone/>
            </a:pPr>
            <a:r>
              <a:rPr lang="en-US" sz="1700" dirty="0">
                <a:solidFill>
                  <a:srgbClr val="E5E0DF"/>
                </a:solidFill>
                <a:latin typeface="Roboto" pitchFamily="34" charset="0"/>
                <a:ea typeface="Roboto" pitchFamily="34" charset="-122"/>
                <a:cs typeface="Roboto" pitchFamily="34" charset="-120"/>
              </a:rPr>
              <a:t>The Orrery Web App will feature a robust data pipeline that continuously ingests and processes real-time updates from multiple sources, keeping the visualizations dynamic and responsive.</a:t>
            </a:r>
            <a:endParaRPr lang="en-US" sz="1700" dirty="0"/>
          </a:p>
        </p:txBody>
      </p:sp>
      <p:sp>
        <p:nvSpPr>
          <p:cNvPr id="10" name="Shape 7"/>
          <p:cNvSpPr/>
          <p:nvPr/>
        </p:nvSpPr>
        <p:spPr>
          <a:xfrm>
            <a:off x="769620" y="5608677"/>
            <a:ext cx="7604760" cy="2016323"/>
          </a:xfrm>
          <a:prstGeom prst="roundRect">
            <a:avLst>
              <a:gd name="adj" fmla="val 9816"/>
            </a:avLst>
          </a:prstGeom>
          <a:solidFill>
            <a:srgbClr val="030303"/>
          </a:solidFill>
          <a:ln w="22860">
            <a:solidFill>
              <a:srgbClr val="FC8337"/>
            </a:solidFill>
            <a:prstDash val="solid"/>
          </a:ln>
        </p:spPr>
      </p:sp>
      <p:sp>
        <p:nvSpPr>
          <p:cNvPr id="11" name="Text 8"/>
          <p:cNvSpPr/>
          <p:nvPr/>
        </p:nvSpPr>
        <p:spPr>
          <a:xfrm>
            <a:off x="1012269" y="5851327"/>
            <a:ext cx="2748796" cy="343614"/>
          </a:xfrm>
          <a:prstGeom prst="rect">
            <a:avLst/>
          </a:prstGeom>
          <a:noFill/>
          <a:ln/>
        </p:spPr>
        <p:txBody>
          <a:bodyPr wrap="none" lIns="0" tIns="0" rIns="0" bIns="0" rtlCol="0" anchor="t"/>
          <a:lstStyle/>
          <a:p>
            <a:pPr marL="0" indent="0">
              <a:lnSpc>
                <a:spcPts val="2700"/>
              </a:lnSpc>
              <a:buNone/>
            </a:pPr>
            <a:r>
              <a:rPr lang="en-US" sz="2150" dirty="0">
                <a:solidFill>
                  <a:srgbClr val="E5E0DF"/>
                </a:solidFill>
                <a:latin typeface="Saira Medium" pitchFamily="34" charset="0"/>
                <a:ea typeface="Saira Medium" pitchFamily="34" charset="-122"/>
                <a:cs typeface="Saira Medium" pitchFamily="34" charset="-120"/>
              </a:rPr>
              <a:t>Analytical Insights</a:t>
            </a:r>
            <a:endParaRPr lang="en-US" sz="2150" dirty="0"/>
          </a:p>
        </p:txBody>
      </p:sp>
      <p:sp>
        <p:nvSpPr>
          <p:cNvPr id="12" name="Text 9"/>
          <p:cNvSpPr/>
          <p:nvPr/>
        </p:nvSpPr>
        <p:spPr>
          <a:xfrm>
            <a:off x="1012269" y="6326862"/>
            <a:ext cx="7119461" cy="1055489"/>
          </a:xfrm>
          <a:prstGeom prst="rect">
            <a:avLst/>
          </a:prstGeom>
          <a:noFill/>
          <a:ln/>
        </p:spPr>
        <p:txBody>
          <a:bodyPr wrap="square" lIns="0" tIns="0" rIns="0" bIns="0" rtlCol="0" anchor="t"/>
          <a:lstStyle/>
          <a:p>
            <a:pPr marL="0" indent="0">
              <a:lnSpc>
                <a:spcPts val="2750"/>
              </a:lnSpc>
              <a:buNone/>
            </a:pPr>
            <a:r>
              <a:rPr lang="en-US" sz="1700" dirty="0">
                <a:solidFill>
                  <a:srgbClr val="E5E0DF"/>
                </a:solidFill>
                <a:latin typeface="Roboto" pitchFamily="34" charset="0"/>
                <a:ea typeface="Roboto" pitchFamily="34" charset="-122"/>
                <a:cs typeface="Roboto" pitchFamily="34" charset="-120"/>
              </a:rPr>
              <a:t>By combining the live data with advanced analytics, our app will provide users with valuable insights and predictions about the movements and potential risks of near-Earth objects.</a:t>
            </a:r>
            <a:endParaRPr lang="en-US" sz="170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2835235"/>
          </a:xfrm>
          <a:prstGeom prst="rect">
            <a:avLst/>
          </a:prstGeom>
        </p:spPr>
      </p:pic>
      <p:sp>
        <p:nvSpPr>
          <p:cNvPr id="3" name="Text 0"/>
          <p:cNvSpPr/>
          <p:nvPr/>
        </p:nvSpPr>
        <p:spPr>
          <a:xfrm>
            <a:off x="793790" y="3459004"/>
            <a:ext cx="8732044" cy="708779"/>
          </a:xfrm>
          <a:prstGeom prst="rect">
            <a:avLst/>
          </a:prstGeom>
          <a:noFill/>
          <a:ln/>
        </p:spPr>
        <p:txBody>
          <a:bodyPr wrap="none" lIns="0" tIns="0" rIns="0" bIns="0" rtlCol="0" anchor="t"/>
          <a:lstStyle/>
          <a:p>
            <a:pPr marL="0" indent="0">
              <a:lnSpc>
                <a:spcPts val="5550"/>
              </a:lnSpc>
              <a:buNone/>
            </a:pPr>
            <a:r>
              <a:rPr lang="en-US" sz="4450" dirty="0">
                <a:solidFill>
                  <a:srgbClr val="FFFFFF"/>
                </a:solidFill>
                <a:latin typeface="Saira Medium" pitchFamily="34" charset="0"/>
                <a:ea typeface="Saira Medium" pitchFamily="34" charset="-122"/>
                <a:cs typeface="Saira Medium" pitchFamily="34" charset="-120"/>
              </a:rPr>
              <a:t>Deployment and User Experience</a:t>
            </a:r>
            <a:endParaRPr lang="en-US" sz="4450" dirty="0"/>
          </a:p>
        </p:txBody>
      </p:sp>
      <p:pic>
        <p:nvPicPr>
          <p:cNvPr id="4" name="Image 1" descr="preencoded.png"/>
          <p:cNvPicPr>
            <a:picLocks noChangeAspect="1"/>
          </p:cNvPicPr>
          <p:nvPr/>
        </p:nvPicPr>
        <p:blipFill>
          <a:blip r:embed="rId4"/>
          <a:stretch>
            <a:fillRect/>
          </a:stretch>
        </p:blipFill>
        <p:spPr>
          <a:xfrm>
            <a:off x="793790" y="4507944"/>
            <a:ext cx="566976" cy="566976"/>
          </a:xfrm>
          <a:prstGeom prst="rect">
            <a:avLst/>
          </a:prstGeom>
        </p:spPr>
      </p:pic>
      <p:sp>
        <p:nvSpPr>
          <p:cNvPr id="5" name="Text 1"/>
          <p:cNvSpPr/>
          <p:nvPr/>
        </p:nvSpPr>
        <p:spPr>
          <a:xfrm>
            <a:off x="793790" y="530173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Cross-Platform</a:t>
            </a:r>
            <a:endParaRPr lang="en-US" sz="2200" dirty="0"/>
          </a:p>
        </p:txBody>
      </p:sp>
      <p:sp>
        <p:nvSpPr>
          <p:cNvPr id="6" name="Text 2"/>
          <p:cNvSpPr/>
          <p:nvPr/>
        </p:nvSpPr>
        <p:spPr>
          <a:xfrm>
            <a:off x="793790" y="5792153"/>
            <a:ext cx="4120753" cy="1451610"/>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The Orrery Web App will be designed to be fully responsive and accessible across a wide range of devices, from desktop computers to mobile phones.</a:t>
            </a:r>
            <a:endParaRPr lang="en-US" sz="1750" dirty="0"/>
          </a:p>
        </p:txBody>
      </p:sp>
      <p:pic>
        <p:nvPicPr>
          <p:cNvPr id="7" name="Image 2" descr="preencoded.png"/>
          <p:cNvPicPr>
            <a:picLocks noChangeAspect="1"/>
          </p:cNvPicPr>
          <p:nvPr/>
        </p:nvPicPr>
        <p:blipFill>
          <a:blip r:embed="rId5"/>
          <a:stretch>
            <a:fillRect/>
          </a:stretch>
        </p:blipFill>
        <p:spPr>
          <a:xfrm>
            <a:off x="5254704" y="4507944"/>
            <a:ext cx="566976" cy="566976"/>
          </a:xfrm>
          <a:prstGeom prst="rect">
            <a:avLst/>
          </a:prstGeom>
        </p:spPr>
      </p:pic>
      <p:sp>
        <p:nvSpPr>
          <p:cNvPr id="8" name="Text 3"/>
          <p:cNvSpPr/>
          <p:nvPr/>
        </p:nvSpPr>
        <p:spPr>
          <a:xfrm>
            <a:off x="5254704" y="530173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User-Friendly</a:t>
            </a:r>
            <a:endParaRPr lang="en-US" sz="2200" dirty="0"/>
          </a:p>
        </p:txBody>
      </p:sp>
      <p:sp>
        <p:nvSpPr>
          <p:cNvPr id="9" name="Text 4"/>
          <p:cNvSpPr/>
          <p:nvPr/>
        </p:nvSpPr>
        <p:spPr>
          <a:xfrm>
            <a:off x="5254704" y="5792153"/>
            <a:ext cx="4120872" cy="1451610"/>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Our focus on intuitive navigation and a clean, uncluttered interface will ensure a seamless and engaging user experience for both casual and expert users.</a:t>
            </a:r>
            <a:endParaRPr lang="en-US" sz="1750" dirty="0"/>
          </a:p>
        </p:txBody>
      </p:sp>
      <p:pic>
        <p:nvPicPr>
          <p:cNvPr id="10" name="Image 3" descr="preencoded.png"/>
          <p:cNvPicPr>
            <a:picLocks noChangeAspect="1"/>
          </p:cNvPicPr>
          <p:nvPr/>
        </p:nvPicPr>
        <p:blipFill>
          <a:blip r:embed="rId6"/>
          <a:stretch>
            <a:fillRect/>
          </a:stretch>
        </p:blipFill>
        <p:spPr>
          <a:xfrm>
            <a:off x="9715738" y="4507944"/>
            <a:ext cx="566976" cy="566976"/>
          </a:xfrm>
          <a:prstGeom prst="rect">
            <a:avLst/>
          </a:prstGeom>
        </p:spPr>
      </p:pic>
      <p:sp>
        <p:nvSpPr>
          <p:cNvPr id="11" name="Text 5"/>
          <p:cNvSpPr/>
          <p:nvPr/>
        </p:nvSpPr>
        <p:spPr>
          <a:xfrm>
            <a:off x="9715738" y="5301734"/>
            <a:ext cx="2835235" cy="354330"/>
          </a:xfrm>
          <a:prstGeom prst="rect">
            <a:avLst/>
          </a:prstGeom>
          <a:noFill/>
          <a:ln/>
        </p:spPr>
        <p:txBody>
          <a:bodyPr wrap="none" lIns="0" tIns="0" rIns="0" bIns="0" rtlCol="0" anchor="t"/>
          <a:lstStyle/>
          <a:p>
            <a:pPr marL="0" indent="0" algn="l">
              <a:lnSpc>
                <a:spcPts val="2750"/>
              </a:lnSpc>
              <a:buNone/>
            </a:pPr>
            <a:r>
              <a:rPr lang="en-US" sz="2200" dirty="0">
                <a:solidFill>
                  <a:srgbClr val="E5E0DF"/>
                </a:solidFill>
                <a:latin typeface="Saira Medium" pitchFamily="34" charset="0"/>
                <a:ea typeface="Saira Medium" pitchFamily="34" charset="-122"/>
                <a:cs typeface="Saira Medium" pitchFamily="34" charset="-120"/>
              </a:rPr>
              <a:t>Collaborative</a:t>
            </a:r>
            <a:endParaRPr lang="en-US" sz="2200" dirty="0"/>
          </a:p>
        </p:txBody>
      </p:sp>
      <p:sp>
        <p:nvSpPr>
          <p:cNvPr id="12" name="Text 6"/>
          <p:cNvSpPr/>
          <p:nvPr/>
        </p:nvSpPr>
        <p:spPr>
          <a:xfrm>
            <a:off x="9715738" y="5792153"/>
            <a:ext cx="4120753" cy="1814513"/>
          </a:xfrm>
          <a:prstGeom prst="rect">
            <a:avLst/>
          </a:prstGeom>
          <a:noFill/>
          <a:ln/>
        </p:spPr>
        <p:txBody>
          <a:bodyPr wrap="square" lIns="0" tIns="0" rIns="0" bIns="0" rtlCol="0" anchor="t"/>
          <a:lstStyle/>
          <a:p>
            <a:pPr marL="0" indent="0" algn="l">
              <a:lnSpc>
                <a:spcPts val="2850"/>
              </a:lnSpc>
              <a:buNone/>
            </a:pPr>
            <a:r>
              <a:rPr lang="en-US" sz="1750" dirty="0">
                <a:solidFill>
                  <a:srgbClr val="E5E0DF"/>
                </a:solidFill>
                <a:latin typeface="Roboto" pitchFamily="34" charset="0"/>
                <a:ea typeface="Roboto" pitchFamily="34" charset="-122"/>
                <a:cs typeface="Roboto" pitchFamily="34" charset="-120"/>
              </a:rPr>
              <a:t>The app will provide sharing and collaboration features, allowing users to exchange insights, annotations, and findings with the broader scientific community.</a:t>
            </a:r>
            <a:endParaRPr lang="en-US" sz="1750" dirty="0"/>
          </a:p>
        </p:txBody>
      </p:sp>
      <p:sp>
        <p:nvSpPr>
          <p:cNvPr id="13" name="Rectangle 12">
            <a:extLst>
              <a:ext uri="{FF2B5EF4-FFF2-40B4-BE49-F238E27FC236}">
                <a16:creationId xmlns:a16="http://schemas.microsoft.com/office/drawing/2014/main" id="{B0070218-708D-3790-E6C6-BCBD6B662F63}"/>
              </a:ext>
            </a:extLst>
          </p:cNvPr>
          <p:cNvSpPr/>
          <p:nvPr/>
        </p:nvSpPr>
        <p:spPr>
          <a:xfrm>
            <a:off x="12752833" y="7606666"/>
            <a:ext cx="1780032" cy="486845"/>
          </a:xfrm>
          <a:prstGeom prst="rect">
            <a:avLst/>
          </a:prstGeom>
          <a:solidFill>
            <a:schemeClr val="tx1"/>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07708" y="613767"/>
            <a:ext cx="7728585" cy="1263729"/>
          </a:xfrm>
          <a:prstGeom prst="rect">
            <a:avLst/>
          </a:prstGeom>
          <a:noFill/>
          <a:ln/>
        </p:spPr>
        <p:txBody>
          <a:bodyPr wrap="square" lIns="0" tIns="0" rIns="0" bIns="0" rtlCol="0" anchor="t"/>
          <a:lstStyle/>
          <a:p>
            <a:pPr marL="0" indent="0">
              <a:lnSpc>
                <a:spcPts val="4950"/>
              </a:lnSpc>
              <a:buNone/>
            </a:pPr>
            <a:r>
              <a:rPr lang="en-US" sz="3950" dirty="0">
                <a:solidFill>
                  <a:srgbClr val="FFFFFF"/>
                </a:solidFill>
                <a:latin typeface="Saira Medium" pitchFamily="34" charset="0"/>
                <a:ea typeface="Saira Medium" pitchFamily="34" charset="-122"/>
                <a:cs typeface="Saira Medium" pitchFamily="34" charset="-120"/>
              </a:rPr>
              <a:t>Future Enhancements and Possibilities</a:t>
            </a:r>
            <a:endParaRPr lang="en-US" sz="3950" dirty="0"/>
          </a:p>
        </p:txBody>
      </p:sp>
      <p:pic>
        <p:nvPicPr>
          <p:cNvPr id="4" name="Image 1" descr="preencoded.png"/>
          <p:cNvPicPr>
            <a:picLocks noChangeAspect="1"/>
          </p:cNvPicPr>
          <p:nvPr/>
        </p:nvPicPr>
        <p:blipFill>
          <a:blip r:embed="rId4"/>
          <a:stretch>
            <a:fillRect/>
          </a:stretch>
        </p:blipFill>
        <p:spPr>
          <a:xfrm>
            <a:off x="707708" y="2180749"/>
            <a:ext cx="1010960" cy="1811655"/>
          </a:xfrm>
          <a:prstGeom prst="rect">
            <a:avLst/>
          </a:prstGeom>
        </p:spPr>
      </p:pic>
      <p:sp>
        <p:nvSpPr>
          <p:cNvPr id="5" name="Text 1"/>
          <p:cNvSpPr/>
          <p:nvPr/>
        </p:nvSpPr>
        <p:spPr>
          <a:xfrm>
            <a:off x="2021919" y="2382917"/>
            <a:ext cx="2527578" cy="315873"/>
          </a:xfrm>
          <a:prstGeom prst="rect">
            <a:avLst/>
          </a:prstGeom>
          <a:noFill/>
          <a:ln/>
        </p:spPr>
        <p:txBody>
          <a:bodyPr wrap="none" lIns="0" tIns="0" rIns="0" bIns="0" rtlCol="0" anchor="t"/>
          <a:lstStyle/>
          <a:p>
            <a:pPr marL="0" indent="0" algn="l">
              <a:lnSpc>
                <a:spcPts val="2450"/>
              </a:lnSpc>
              <a:buNone/>
            </a:pPr>
            <a:r>
              <a:rPr lang="en-US" sz="1950" dirty="0">
                <a:solidFill>
                  <a:srgbClr val="E5E0DF"/>
                </a:solidFill>
                <a:latin typeface="Saira Medium" pitchFamily="34" charset="0"/>
                <a:ea typeface="Saira Medium" pitchFamily="34" charset="-122"/>
                <a:cs typeface="Saira Medium" pitchFamily="34" charset="-120"/>
              </a:rPr>
              <a:t>Augmented Reality</a:t>
            </a:r>
            <a:endParaRPr lang="en-US" sz="1950" dirty="0"/>
          </a:p>
        </p:txBody>
      </p:sp>
      <p:sp>
        <p:nvSpPr>
          <p:cNvPr id="6" name="Text 2"/>
          <p:cNvSpPr/>
          <p:nvPr/>
        </p:nvSpPr>
        <p:spPr>
          <a:xfrm>
            <a:off x="2021919" y="2820114"/>
            <a:ext cx="6414373" cy="970121"/>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Roboto" pitchFamily="34" charset="0"/>
                <a:ea typeface="Roboto" pitchFamily="34" charset="-122"/>
                <a:cs typeface="Roboto" pitchFamily="34" charset="-120"/>
              </a:rPr>
              <a:t>Integrating AR capabilities to allow users to visualize near-Earth objects in their physical environment, further enhancing the educational and immersive experience.</a:t>
            </a:r>
            <a:endParaRPr lang="en-US" sz="1550" dirty="0"/>
          </a:p>
        </p:txBody>
      </p:sp>
      <p:pic>
        <p:nvPicPr>
          <p:cNvPr id="7" name="Image 2" descr="preencoded.png"/>
          <p:cNvPicPr>
            <a:picLocks noChangeAspect="1"/>
          </p:cNvPicPr>
          <p:nvPr/>
        </p:nvPicPr>
        <p:blipFill>
          <a:blip r:embed="rId5"/>
          <a:stretch>
            <a:fillRect/>
          </a:stretch>
        </p:blipFill>
        <p:spPr>
          <a:xfrm>
            <a:off x="707708" y="3992404"/>
            <a:ext cx="1010960" cy="1811655"/>
          </a:xfrm>
          <a:prstGeom prst="rect">
            <a:avLst/>
          </a:prstGeom>
        </p:spPr>
      </p:pic>
      <p:sp>
        <p:nvSpPr>
          <p:cNvPr id="8" name="Text 3"/>
          <p:cNvSpPr/>
          <p:nvPr/>
        </p:nvSpPr>
        <p:spPr>
          <a:xfrm>
            <a:off x="2021919" y="4194572"/>
            <a:ext cx="2601397" cy="315873"/>
          </a:xfrm>
          <a:prstGeom prst="rect">
            <a:avLst/>
          </a:prstGeom>
          <a:noFill/>
          <a:ln/>
        </p:spPr>
        <p:txBody>
          <a:bodyPr wrap="none" lIns="0" tIns="0" rIns="0" bIns="0" rtlCol="0" anchor="t"/>
          <a:lstStyle/>
          <a:p>
            <a:pPr marL="0" indent="0" algn="l">
              <a:lnSpc>
                <a:spcPts val="2450"/>
              </a:lnSpc>
              <a:buNone/>
            </a:pPr>
            <a:r>
              <a:rPr lang="en-US" sz="1950" dirty="0">
                <a:solidFill>
                  <a:srgbClr val="E5E0DF"/>
                </a:solidFill>
                <a:latin typeface="Saira Medium" pitchFamily="34" charset="0"/>
                <a:ea typeface="Saira Medium" pitchFamily="34" charset="-122"/>
                <a:cs typeface="Saira Medium" pitchFamily="34" charset="-120"/>
              </a:rPr>
              <a:t>Advanced Simulations</a:t>
            </a:r>
            <a:endParaRPr lang="en-US" sz="1950" dirty="0"/>
          </a:p>
        </p:txBody>
      </p:sp>
      <p:sp>
        <p:nvSpPr>
          <p:cNvPr id="9" name="Text 4"/>
          <p:cNvSpPr/>
          <p:nvPr/>
        </p:nvSpPr>
        <p:spPr>
          <a:xfrm>
            <a:off x="2021919" y="4631769"/>
            <a:ext cx="6414373" cy="970121"/>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Roboto" pitchFamily="34" charset="0"/>
                <a:ea typeface="Roboto" pitchFamily="34" charset="-122"/>
                <a:cs typeface="Roboto" pitchFamily="34" charset="-120"/>
              </a:rPr>
              <a:t>Developing sophisticated simulations that model the complex gravitational interactions and potential impact scenarios of near-Earth objects, enabling scenario planning and risk assessment.</a:t>
            </a:r>
            <a:endParaRPr lang="en-US" sz="1550" dirty="0"/>
          </a:p>
        </p:txBody>
      </p:sp>
      <p:pic>
        <p:nvPicPr>
          <p:cNvPr id="10" name="Image 3" descr="preencoded.png"/>
          <p:cNvPicPr>
            <a:picLocks noChangeAspect="1"/>
          </p:cNvPicPr>
          <p:nvPr/>
        </p:nvPicPr>
        <p:blipFill>
          <a:blip r:embed="rId6"/>
          <a:stretch>
            <a:fillRect/>
          </a:stretch>
        </p:blipFill>
        <p:spPr>
          <a:xfrm>
            <a:off x="707708" y="5804059"/>
            <a:ext cx="1010960" cy="1811655"/>
          </a:xfrm>
          <a:prstGeom prst="rect">
            <a:avLst/>
          </a:prstGeom>
        </p:spPr>
      </p:pic>
      <p:sp>
        <p:nvSpPr>
          <p:cNvPr id="11" name="Text 5"/>
          <p:cNvSpPr/>
          <p:nvPr/>
        </p:nvSpPr>
        <p:spPr>
          <a:xfrm>
            <a:off x="2021919" y="6006227"/>
            <a:ext cx="2527578" cy="315873"/>
          </a:xfrm>
          <a:prstGeom prst="rect">
            <a:avLst/>
          </a:prstGeom>
          <a:noFill/>
          <a:ln/>
        </p:spPr>
        <p:txBody>
          <a:bodyPr wrap="none" lIns="0" tIns="0" rIns="0" bIns="0" rtlCol="0" anchor="t"/>
          <a:lstStyle/>
          <a:p>
            <a:pPr marL="0" indent="0" algn="l">
              <a:lnSpc>
                <a:spcPts val="2450"/>
              </a:lnSpc>
              <a:buNone/>
            </a:pPr>
            <a:r>
              <a:rPr lang="en-US" sz="1950" dirty="0">
                <a:solidFill>
                  <a:srgbClr val="E5E0DF"/>
                </a:solidFill>
                <a:latin typeface="Saira Medium" pitchFamily="34" charset="0"/>
                <a:ea typeface="Saira Medium" pitchFamily="34" charset="-122"/>
                <a:cs typeface="Saira Medium" pitchFamily="34" charset="-120"/>
              </a:rPr>
              <a:t>Predictive Analytics</a:t>
            </a:r>
            <a:endParaRPr lang="en-US" sz="1950" dirty="0"/>
          </a:p>
        </p:txBody>
      </p:sp>
      <p:sp>
        <p:nvSpPr>
          <p:cNvPr id="12" name="Text 6"/>
          <p:cNvSpPr/>
          <p:nvPr/>
        </p:nvSpPr>
        <p:spPr>
          <a:xfrm>
            <a:off x="2021919" y="6443424"/>
            <a:ext cx="6414373" cy="970121"/>
          </a:xfrm>
          <a:prstGeom prst="rect">
            <a:avLst/>
          </a:prstGeom>
          <a:noFill/>
          <a:ln/>
        </p:spPr>
        <p:txBody>
          <a:bodyPr wrap="square" lIns="0" tIns="0" rIns="0" bIns="0" rtlCol="0" anchor="t"/>
          <a:lstStyle/>
          <a:p>
            <a:pPr marL="0" indent="0" algn="l">
              <a:lnSpc>
                <a:spcPts val="2500"/>
              </a:lnSpc>
              <a:buNone/>
            </a:pPr>
            <a:r>
              <a:rPr lang="en-US" sz="1550" dirty="0">
                <a:solidFill>
                  <a:srgbClr val="E5E0DF"/>
                </a:solidFill>
                <a:latin typeface="Roboto" pitchFamily="34" charset="0"/>
                <a:ea typeface="Roboto" pitchFamily="34" charset="-122"/>
                <a:cs typeface="Roboto" pitchFamily="34" charset="-120"/>
              </a:rPr>
              <a:t>Leveraging machine learning and AI to provide accurate predictions of near-Earth object trajectories and potential threats, supporting strategic decision-making and early warning systems.</a:t>
            </a:r>
            <a:endParaRPr lang="en-US" sz="15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TotalTime>
  <Words>599</Words>
  <Application>Microsoft Office PowerPoint</Application>
  <PresentationFormat>Custom</PresentationFormat>
  <Paragraphs>67</Paragraphs>
  <Slides>8</Slides>
  <Notes>8</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8</vt:i4>
      </vt:variant>
    </vt:vector>
  </HeadingPairs>
  <TitlesOfParts>
    <vt:vector size="12" baseType="lpstr">
      <vt:lpstr>Arial</vt:lpstr>
      <vt:lpstr>Saira Medium</vt:lpstr>
      <vt:lpstr>Roboto</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Malavika K C</cp:lastModifiedBy>
  <cp:revision>2</cp:revision>
  <dcterms:created xsi:type="dcterms:W3CDTF">2024-10-06T10:25:47Z</dcterms:created>
  <dcterms:modified xsi:type="dcterms:W3CDTF">2024-10-06T11:06:16Z</dcterms:modified>
</cp:coreProperties>
</file>